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906000" type="A4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oorpagina" id="{D745ECB4-2D4E-445F-82BE-83D24A76489E}">
          <p14:sldIdLst>
            <p14:sldId id="256"/>
          </p14:sldIdLst>
        </p14:section>
        <p14:section name="Vervolgpagina" id="{54D98B5B-2D21-40BA-BE59-07B0015B312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895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618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9F1AA25-BFD5-1FCC-4B8E-771FDBB9E96F}" name="Sandra Veen" initials="SV" userId="S::s.veen@nivel.nl::a4477feb-e4f0-4b4c-9b45-0d13a3d02e60" providerId="AD"/>
  <p188:author id="{165A30F5-0E22-9BF3-4118-5BEC79620441}" name="Cindy Cardol" initials="CC" userId="S::C.Cardol@nivel.nl::f8d69988-3177-4aba-9b3c-d4a70ff42a7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2B60"/>
    <a:srgbClr val="B40E3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3168" y="96"/>
      </p:cViewPr>
      <p:guideLst>
        <p:guide orient="horz" pos="1895"/>
        <p:guide pos="2160"/>
        <p:guide orient="horz" pos="61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8/10/relationships/authors" Target="authors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80C65-9511-435F-8B65-52147C71E515}" type="datetimeFigureOut">
              <a:rPr lang="nl-NL" smtClean="0"/>
              <a:t>29-4-2025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E227E-DB00-41F0-9452-34B8CB89465A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2902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pagina_Niv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9157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volgpagina_Niv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3812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CAD16E0B-F42E-4A96-A136-8D1AC9C627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31" y="57477"/>
            <a:ext cx="2122414" cy="777547"/>
          </a:xfrm>
          <a:prstGeom prst="rect">
            <a:avLst/>
          </a:prstGeom>
          <a:ln>
            <a:noFill/>
          </a:ln>
        </p:spPr>
      </p:pic>
      <p:pic>
        <p:nvPicPr>
          <p:cNvPr id="4" name="Afbeelding 3" descr="Afbeelding met tekst, tekening, water, schermopname&#10;&#10;Automatisch gegenereerde beschrijving">
            <a:extLst>
              <a:ext uri="{FF2B5EF4-FFF2-40B4-BE49-F238E27FC236}">
                <a16:creationId xmlns:a16="http://schemas.microsoft.com/office/drawing/2014/main" id="{D2CB8BF2-459D-B9A1-D712-BDABE711FB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56"/>
          <a:stretch/>
        </p:blipFill>
        <p:spPr>
          <a:xfrm>
            <a:off x="0" y="835024"/>
            <a:ext cx="6858000" cy="1670051"/>
          </a:xfrm>
          <a:prstGeom prst="rect">
            <a:avLst/>
          </a:prstGeom>
        </p:spPr>
      </p:pic>
      <p:pic>
        <p:nvPicPr>
          <p:cNvPr id="3" name="Afbeelding 2" descr="Afbeelding met tekst, Graphics, schets, Lettertype&#10;&#10;Automatisch gegenereerde beschrijving">
            <a:extLst>
              <a:ext uri="{FF2B5EF4-FFF2-40B4-BE49-F238E27FC236}">
                <a16:creationId xmlns:a16="http://schemas.microsoft.com/office/drawing/2014/main" id="{B4D1DBBC-6836-4290-551F-7F8AF9746E6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07" y="9388656"/>
            <a:ext cx="959241" cy="39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141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</p:sldLayoutIdLst>
  <p:hf sldNum="0" hdr="0" ftr="0" dt="0"/>
  <p:txStyles>
    <p:titleStyle>
      <a:lvl1pPr algn="l" defTabSz="1320759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bg2"/>
          </a:solidFill>
          <a:latin typeface="+mn-lt"/>
          <a:ea typeface="+mj-ea"/>
          <a:cs typeface="+mj-cs"/>
        </a:defRPr>
      </a:lvl1pPr>
    </p:titleStyle>
    <p:bodyStyle>
      <a:lvl1pPr marL="0" indent="0" algn="l" defTabSz="1320759" rtl="0" eaLnBrk="1" latinLnBrk="0" hangingPunct="1">
        <a:lnSpc>
          <a:spcPct val="90000"/>
        </a:lnSpc>
        <a:spcBef>
          <a:spcPts val="1444"/>
        </a:spcBef>
        <a:buFontTx/>
        <a:buNone/>
        <a:defRPr sz="105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177800" indent="-177800" algn="l" defTabSz="1320759" rtl="0" eaLnBrk="1" latinLnBrk="0" hangingPunct="1">
        <a:lnSpc>
          <a:spcPct val="90000"/>
        </a:lnSpc>
        <a:spcBef>
          <a:spcPts val="722"/>
        </a:spcBef>
        <a:buClr>
          <a:schemeClr val="accent3"/>
        </a:buClr>
        <a:buSzPct val="15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361950" indent="-184150" algn="l" defTabSz="1320759" rtl="0" eaLnBrk="1" latinLnBrk="0" hangingPunct="1">
        <a:lnSpc>
          <a:spcPct val="90000"/>
        </a:lnSpc>
        <a:spcBef>
          <a:spcPts val="722"/>
        </a:spcBef>
        <a:buClr>
          <a:schemeClr val="accent3"/>
        </a:buClr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539750" indent="-177800" algn="l" defTabSz="1320759" rtl="0" eaLnBrk="1" latinLnBrk="0" hangingPunct="1">
        <a:lnSpc>
          <a:spcPct val="90000"/>
        </a:lnSpc>
        <a:spcBef>
          <a:spcPts val="722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717550" indent="-177800" algn="l" defTabSz="1320759" rtl="0" eaLnBrk="1" latinLnBrk="0" hangingPunct="1">
        <a:lnSpc>
          <a:spcPct val="90000"/>
        </a:lnSpc>
        <a:spcBef>
          <a:spcPts val="722"/>
        </a:spcBef>
        <a:buSzPct val="120000"/>
        <a:buFont typeface="Calibri" panose="020F0502020204030204" pitchFamily="34" charset="0"/>
        <a:buChar char="·"/>
        <a:defRPr sz="105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363208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2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vel.nl/nl/project/socialpal-de-sociale-benadering-voor-mensen-met-een-levensbedreigende-ziekte-en-hun-naasten" TargetMode="External"/><Relationship Id="rId2" Type="http://schemas.openxmlformats.org/officeDocument/2006/relationships/hyperlink" Target="https://forms.office.com/pages/responsepage.aspx?id=GvPi3TMHTk6EYBQhfTHe1YiZ1vh3MbpKmzzUpw_0KnZUMFNRTjFKUTFGQlZONEVEWUw0TURZS1RSRi4u&amp;route=shortur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mailto:socialpal@nivel.n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jdelijke aanduiding voor inhoud 2">
            <a:extLst>
              <a:ext uri="{FF2B5EF4-FFF2-40B4-BE49-F238E27FC236}">
                <a16:creationId xmlns:a16="http://schemas.microsoft.com/office/drawing/2014/main" id="{7E0BB9B1-A40F-1096-A2AC-8A1075753283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566052" y="3874233"/>
            <a:ext cx="5867398" cy="784830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>
              <a:defRPr sz="1200" b="1"/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nl-NL" b="1" dirty="0">
                <a:solidFill>
                  <a:schemeClr val="accent3"/>
                </a:solidFill>
              </a:rPr>
              <a:t>Doel: Welke initiatieven zijn er in Nederland en wat maakt zo’n initiatief succesvol?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nl-NL" sz="1100" b="0" dirty="0"/>
              <a:t>Als onderdeel van het SocialPal-project brengen het Nivel, Amsterdam UMC en Agora lokale initiatieven in kaart waarin professionals en vrijwilligers </a:t>
            </a:r>
            <a:r>
              <a:rPr lang="nl-NL" sz="1100" b="0" dirty="0">
                <a:solidFill>
                  <a:schemeClr val="accent1"/>
                </a:solidFill>
              </a:rPr>
              <a:t>uit zorg en sociaal domein samen optrekken bij het bieden van passende zorg en ondersteuning aan mensen uit </a:t>
            </a:r>
            <a:r>
              <a:rPr lang="nl-NL" sz="1100" b="0" dirty="0"/>
              <a:t>de doelgroep van palliatieve zorg. </a:t>
            </a:r>
            <a:endParaRPr lang="nl-NL" b="0" dirty="0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8D56C08D-E7EC-4049-A3A7-51ABD2551FB2}"/>
              </a:ext>
            </a:extLst>
          </p:cNvPr>
          <p:cNvSpPr/>
          <p:nvPr/>
        </p:nvSpPr>
        <p:spPr>
          <a:xfrm>
            <a:off x="233916" y="753043"/>
            <a:ext cx="6203954" cy="1709643"/>
          </a:xfrm>
          <a:prstGeom prst="rect">
            <a:avLst/>
          </a:prstGeom>
          <a:solidFill>
            <a:srgbClr val="EC2B60"/>
          </a:solidFill>
          <a:ln>
            <a:solidFill>
              <a:srgbClr val="EC2B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Ins="180000" bIns="108000" rtlCol="0" anchor="t"/>
          <a:lstStyle/>
          <a:p>
            <a:r>
              <a:rPr lang="nl-NL" sz="1600" b="1" dirty="0"/>
              <a:t>GEZOCHT: Initiatieven waarbij professionals uit </a:t>
            </a:r>
            <a:r>
              <a:rPr lang="nl-NL" sz="1600" b="1" dirty="0">
                <a:solidFill>
                  <a:schemeClr val="bg1"/>
                </a:solidFill>
              </a:rPr>
              <a:t>zorg en sociaal domein samen optrekken bij het bieden van zorg en ondersteuning aan ernstig zieke en kwetsbare mensen en/of hun naasten</a:t>
            </a:r>
            <a:endParaRPr lang="nl-NL" sz="1600" b="1" dirty="0"/>
          </a:p>
          <a:p>
            <a:endParaRPr lang="nl-NL" sz="1400" b="1" dirty="0"/>
          </a:p>
          <a:p>
            <a:r>
              <a:rPr lang="nl-NL" sz="1600" b="1" dirty="0"/>
              <a:t>Bent u coördinator van zo’n initiatief?</a:t>
            </a:r>
            <a:endParaRPr lang="nl-NL" sz="1600" dirty="0">
              <a:solidFill>
                <a:schemeClr val="bg1"/>
              </a:solidFill>
            </a:endParaRPr>
          </a:p>
          <a:p>
            <a:r>
              <a:rPr lang="nl-NL" sz="1400" dirty="0">
                <a:solidFill>
                  <a:schemeClr val="bg1"/>
                </a:solidFill>
              </a:rPr>
              <a:t>Vertel ons er alles over in een interview!</a:t>
            </a:r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CAE86F9E-340E-A715-BD1E-530521D10394}"/>
              </a:ext>
            </a:extLst>
          </p:cNvPr>
          <p:cNvSpPr/>
          <p:nvPr/>
        </p:nvSpPr>
        <p:spPr>
          <a:xfrm>
            <a:off x="552108" y="4841516"/>
            <a:ext cx="5881342" cy="25237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nl-NL" sz="1400" b="1" dirty="0">
                <a:solidFill>
                  <a:schemeClr val="accent3"/>
                </a:solidFill>
              </a:rPr>
              <a:t>Wij zijn op zoek naar coördinatoren van initiatieven…</a:t>
            </a:r>
          </a:p>
          <a:p>
            <a:pPr marL="228600" indent="-228600">
              <a:buClr>
                <a:schemeClr val="accent3"/>
              </a:buClr>
              <a:buFont typeface="+mj-lt"/>
              <a:buAutoNum type="arabicPeriod"/>
            </a:pPr>
            <a:r>
              <a:rPr lang="nl-NL" sz="1200" dirty="0">
                <a:solidFill>
                  <a:schemeClr val="accent1"/>
                </a:solidFill>
              </a:rPr>
              <a:t>…waarin mensen met een </a:t>
            </a:r>
            <a:r>
              <a:rPr lang="nl-NL" sz="1200">
                <a:solidFill>
                  <a:schemeClr val="accent1"/>
                </a:solidFill>
              </a:rPr>
              <a:t>ernstige aandoening </a:t>
            </a:r>
            <a:r>
              <a:rPr lang="nl-NL" sz="1200" dirty="0">
                <a:solidFill>
                  <a:schemeClr val="accent1"/>
                </a:solidFill>
              </a:rPr>
              <a:t>(zoals COPD, hartfalen, kanker of ALS) of mensen met een opeenstapeling van ouderdomsklachten, of hun naasten, een belangrijke doelgroep zijn;</a:t>
            </a:r>
          </a:p>
          <a:p>
            <a:pPr marL="228600" indent="-228600">
              <a:buClr>
                <a:schemeClr val="accent3"/>
              </a:buClr>
              <a:buFont typeface="+mj-lt"/>
              <a:buAutoNum type="arabicPeriod"/>
            </a:pPr>
            <a:r>
              <a:rPr lang="nl-NL" sz="1200" dirty="0">
                <a:solidFill>
                  <a:schemeClr val="accent1"/>
                </a:solidFill>
              </a:rPr>
              <a:t>…waarin, naast zorg en ondersteuning voor lichamelijke behoeften, ook ondersteuning wordt geboden bij sociale rollen en relaties, maatschappelijke participatie, mentaal welzijn en/of zingeving;</a:t>
            </a:r>
          </a:p>
          <a:p>
            <a:pPr marL="228600" indent="-228600">
              <a:buClr>
                <a:schemeClr val="accent3"/>
              </a:buClr>
              <a:buFont typeface="+mj-lt"/>
              <a:buAutoNum type="arabicPeriod"/>
            </a:pPr>
            <a:r>
              <a:rPr lang="nl-NL" sz="1200" dirty="0">
                <a:solidFill>
                  <a:schemeClr val="accent1"/>
                </a:solidFill>
              </a:rPr>
              <a:t>…waarbij er verbinding is tussen zorg en het sociaal domein (welzijnsprofessionals, maatschappelijke organisaties of vrijwilligers);</a:t>
            </a:r>
          </a:p>
          <a:p>
            <a:pPr marL="228600" indent="-228600">
              <a:buClr>
                <a:schemeClr val="accent3"/>
              </a:buClr>
              <a:buFont typeface="+mj-lt"/>
              <a:buAutoNum type="arabicPeriod"/>
            </a:pPr>
            <a:r>
              <a:rPr lang="nl-NL" sz="1200" dirty="0">
                <a:solidFill>
                  <a:schemeClr val="accent1"/>
                </a:solidFill>
              </a:rPr>
              <a:t>…die momenteel actief zijn of maximaal drie jaar geleden zijn beëindigd. </a:t>
            </a:r>
          </a:p>
          <a:p>
            <a:pPr>
              <a:buClr>
                <a:schemeClr val="accent3"/>
              </a:buClr>
            </a:pPr>
            <a:endParaRPr lang="nl-NL" sz="800" b="1" dirty="0">
              <a:solidFill>
                <a:schemeClr val="accent3"/>
              </a:solidFill>
            </a:endParaRPr>
          </a:p>
          <a:p>
            <a:pPr>
              <a:buClr>
                <a:schemeClr val="accent3"/>
              </a:buClr>
            </a:pPr>
            <a:r>
              <a:rPr lang="nl-NL" sz="1200" dirty="0">
                <a:solidFill>
                  <a:schemeClr val="bg2"/>
                </a:solidFill>
              </a:rPr>
              <a:t>Wij gaan graag met u in gesprek! Twijfelt u of uw initiatief in aanmerking komt? Ook dan kun u contact met ons opnemen.</a:t>
            </a:r>
            <a:endParaRPr lang="nl-NL" sz="1200" dirty="0">
              <a:solidFill>
                <a:schemeClr val="accent1"/>
              </a:solidFill>
            </a:endParaRP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B8B8F400-1451-DA88-E270-20F26B6E1465}"/>
              </a:ext>
            </a:extLst>
          </p:cNvPr>
          <p:cNvSpPr txBox="1"/>
          <p:nvPr/>
        </p:nvSpPr>
        <p:spPr>
          <a:xfrm>
            <a:off x="466725" y="7617546"/>
            <a:ext cx="3276601" cy="16850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1400" b="1" dirty="0">
                <a:solidFill>
                  <a:schemeClr val="accent3"/>
                </a:solidFill>
              </a:rPr>
              <a:t>Deelname</a:t>
            </a:r>
          </a:p>
          <a:p>
            <a:r>
              <a:rPr lang="nl-NL" sz="400" dirty="0"/>
              <a:t> </a:t>
            </a:r>
          </a:p>
          <a:p>
            <a:r>
              <a:rPr lang="nl-NL" sz="1050" b="1" dirty="0">
                <a:solidFill>
                  <a:schemeClr val="accent3"/>
                </a:solidFill>
              </a:rPr>
              <a:t>Gespreksvorm: </a:t>
            </a:r>
            <a:r>
              <a:rPr lang="nl-NL" sz="1050" dirty="0"/>
              <a:t>Een interview via Teams of telefonisch. </a:t>
            </a:r>
          </a:p>
          <a:p>
            <a:endParaRPr lang="nl-NL" sz="400" dirty="0"/>
          </a:p>
          <a:p>
            <a:r>
              <a:rPr lang="nl-NL" sz="1050" b="1" dirty="0">
                <a:solidFill>
                  <a:schemeClr val="accent3"/>
                </a:solidFill>
              </a:rPr>
              <a:t>Wanneer: </a:t>
            </a:r>
            <a:r>
              <a:rPr lang="nl-NL" sz="1050" dirty="0"/>
              <a:t>Wanneer het u uitkomt! De onderzoeker neemt contact met u op en plant het gesprek in. </a:t>
            </a:r>
          </a:p>
          <a:p>
            <a:endParaRPr lang="nl-NL" sz="400" b="1" dirty="0">
              <a:solidFill>
                <a:schemeClr val="accent3"/>
              </a:solidFill>
            </a:endParaRPr>
          </a:p>
          <a:p>
            <a:r>
              <a:rPr lang="nl-NL" sz="1050" b="1" dirty="0">
                <a:solidFill>
                  <a:schemeClr val="accent3"/>
                </a:solidFill>
              </a:rPr>
              <a:t>Waarover: </a:t>
            </a:r>
            <a:r>
              <a:rPr lang="nl-NL" sz="1050" dirty="0"/>
              <a:t>K</a:t>
            </a:r>
            <a:r>
              <a:rPr lang="nl-NL" sz="1050" b="0" dirty="0"/>
              <a:t>enmerken van uw initiatief, zoals het doel, doelgroep, kernactiviteiten en betrokken organisaties en professionals.</a:t>
            </a:r>
          </a:p>
          <a:p>
            <a:endParaRPr lang="nl-NL" sz="400" dirty="0">
              <a:solidFill>
                <a:schemeClr val="accent3"/>
              </a:solidFill>
            </a:endParaRPr>
          </a:p>
          <a:p>
            <a:r>
              <a:rPr lang="nl-NL" sz="1050" b="1" dirty="0">
                <a:solidFill>
                  <a:schemeClr val="accent3"/>
                </a:solidFill>
              </a:rPr>
              <a:t>Duur: </a:t>
            </a:r>
            <a:r>
              <a:rPr lang="nl-NL" sz="1050" dirty="0"/>
              <a:t>Ongeveer 30 minuten. </a:t>
            </a:r>
            <a:endParaRPr lang="nl-NL" sz="1050" b="1" dirty="0">
              <a:solidFill>
                <a:schemeClr val="accent3"/>
              </a:solidFill>
            </a:endParaRPr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2539B568-CC78-5191-BC17-62120AA926D9}"/>
              </a:ext>
            </a:extLst>
          </p:cNvPr>
          <p:cNvSpPr/>
          <p:nvPr/>
        </p:nvSpPr>
        <p:spPr>
          <a:xfrm>
            <a:off x="3743326" y="7617546"/>
            <a:ext cx="2690124" cy="1627042"/>
          </a:xfrm>
          <a:prstGeom prst="rect">
            <a:avLst/>
          </a:prstGeom>
          <a:solidFill>
            <a:schemeClr val="accent4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0975" indent="-180975"/>
            <a:r>
              <a:rPr lang="nl-NL" sz="1400" b="1" dirty="0">
                <a:solidFill>
                  <a:srgbClr val="B40E3C"/>
                </a:solidFill>
              </a:rPr>
              <a:t>Aanmelden</a:t>
            </a:r>
          </a:p>
          <a:p>
            <a:pPr marL="180975" indent="-180975"/>
            <a:r>
              <a:rPr lang="nl-NL" sz="1000" dirty="0">
                <a:solidFill>
                  <a:schemeClr val="bg1"/>
                </a:solidFill>
              </a:rPr>
              <a:t>Direct aanmelden kan via deze </a:t>
            </a:r>
            <a:r>
              <a:rPr lang="nl-NL" sz="1000" dirty="0">
                <a:hlinkClick r:id="rId2"/>
              </a:rPr>
              <a:t>link</a:t>
            </a:r>
            <a:r>
              <a:rPr lang="nl-NL" sz="1000" dirty="0"/>
              <a:t>.</a:t>
            </a:r>
            <a:endParaRPr lang="nl-NL" sz="1000" dirty="0">
              <a:solidFill>
                <a:schemeClr val="bg1"/>
              </a:solidFill>
            </a:endParaRPr>
          </a:p>
          <a:p>
            <a:pPr marL="180975" indent="-180975"/>
            <a:endParaRPr lang="nl-NL" sz="600" b="1" dirty="0">
              <a:solidFill>
                <a:srgbClr val="B40E3C"/>
              </a:solidFill>
            </a:endParaRPr>
          </a:p>
          <a:p>
            <a:pPr marL="180975" indent="-180975"/>
            <a:r>
              <a:rPr lang="nl-NL" sz="1000" b="1" dirty="0">
                <a:solidFill>
                  <a:srgbClr val="B40E3C"/>
                </a:solidFill>
              </a:rPr>
              <a:t>Meer informatie / contact</a:t>
            </a:r>
          </a:p>
          <a:p>
            <a:r>
              <a:rPr lang="nl-NL" sz="1000" dirty="0">
                <a:solidFill>
                  <a:schemeClr val="bg1"/>
                </a:solidFill>
              </a:rPr>
              <a:t>Lees </a:t>
            </a:r>
            <a:r>
              <a:rPr lang="nl-NL" sz="10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hier</a:t>
            </a:r>
            <a:r>
              <a:rPr lang="nl-NL" sz="1000" dirty="0">
                <a:solidFill>
                  <a:schemeClr val="bg1"/>
                </a:solidFill>
              </a:rPr>
              <a:t> meer over het onderzoek of neem contact op met Nivel-onderzoekers Cindy Cardol en Mariska Oosterveld: </a:t>
            </a:r>
            <a:r>
              <a:rPr lang="nl-NL" sz="10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socialpal@nivel.nl</a:t>
            </a:r>
            <a:r>
              <a:rPr lang="nl-NL" sz="1000" dirty="0">
                <a:solidFill>
                  <a:schemeClr val="bg1"/>
                </a:solidFill>
              </a:rPr>
              <a:t>. </a:t>
            </a:r>
          </a:p>
          <a:p>
            <a:endParaRPr lang="nl-NL" sz="600" dirty="0">
              <a:solidFill>
                <a:schemeClr val="bg1"/>
              </a:solidFill>
            </a:endParaRPr>
          </a:p>
          <a:p>
            <a:r>
              <a:rPr lang="nl-NL" sz="1000" b="1" dirty="0">
                <a:solidFill>
                  <a:srgbClr val="B40E3C"/>
                </a:solidFill>
              </a:rPr>
              <a:t>We komen graag met u in contact!</a:t>
            </a:r>
            <a:endParaRPr lang="nl-NL" sz="1000" dirty="0">
              <a:solidFill>
                <a:schemeClr val="bg1"/>
              </a:solidFill>
            </a:endParaRPr>
          </a:p>
          <a:p>
            <a:endParaRPr lang="nl-NL" sz="1000" dirty="0">
              <a:solidFill>
                <a:schemeClr val="tx1"/>
              </a:solidFill>
            </a:endParaRPr>
          </a:p>
          <a:p>
            <a:pPr marL="180975" indent="-180975"/>
            <a:endParaRPr lang="nl-NL" sz="1000" b="1" dirty="0">
              <a:solidFill>
                <a:srgbClr val="B40E3C"/>
              </a:solidFill>
            </a:endParaRPr>
          </a:p>
        </p:txBody>
      </p:sp>
      <p:pic>
        <p:nvPicPr>
          <p:cNvPr id="3" name="Picture 2" descr="Over Agora - Agora">
            <a:extLst>
              <a:ext uri="{FF2B5EF4-FFF2-40B4-BE49-F238E27FC236}">
                <a16:creationId xmlns:a16="http://schemas.microsoft.com/office/drawing/2014/main" id="{1BB460C2-CDD8-326D-C658-1831F1700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921" y="9301739"/>
            <a:ext cx="1199529" cy="50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4DE7304-3970-7B89-37DA-9CC571ED38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7525" y="9393628"/>
            <a:ext cx="2282950" cy="377039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A7E8569A-B72A-DC83-16AB-F469EB4ED720}"/>
              </a:ext>
            </a:extLst>
          </p:cNvPr>
          <p:cNvSpPr txBox="1"/>
          <p:nvPr/>
        </p:nvSpPr>
        <p:spPr>
          <a:xfrm>
            <a:off x="570472" y="2631406"/>
            <a:ext cx="5867398" cy="110799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lang="nl-NL" sz="1200" b="1" dirty="0">
                <a:solidFill>
                  <a:schemeClr val="accent1"/>
                </a:solidFill>
                <a:latin typeface="+mn-lt"/>
              </a:rPr>
              <a:t>Een ernstige ziekte of kwetsbaarheid raakt meer dan alleen het lichamelijk functioneren. Het </a:t>
            </a:r>
            <a:r>
              <a:rPr lang="nl-NL" sz="12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heeft ook impact op het sociaal en psychisch welzijn. </a:t>
            </a:r>
            <a:r>
              <a:rPr lang="nl-NL" sz="1200" b="1" dirty="0">
                <a:solidFill>
                  <a:schemeClr val="accent1"/>
                </a:solidFill>
                <a:latin typeface="+mn-lt"/>
              </a:rPr>
              <a:t>Aandacht voor </a:t>
            </a:r>
            <a:r>
              <a:rPr lang="nl-NL" sz="1200" b="1" dirty="0">
                <a:solidFill>
                  <a:schemeClr val="accent1"/>
                </a:solidFill>
              </a:rPr>
              <a:t>iemands </a:t>
            </a:r>
            <a:r>
              <a:rPr lang="nl-NL" sz="1200" b="1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persoonlijke leefwereld kan een groot verschil maken, voo</a:t>
            </a:r>
            <a:r>
              <a:rPr lang="nl-NL" sz="1200" b="1" dirty="0">
                <a:ea typeface="Aptos" panose="020B0004020202020204" pitchFamily="34" charset="0"/>
                <a:cs typeface="Times New Roman" panose="02020603050405020304" pitchFamily="18" charset="0"/>
              </a:rPr>
              <a:t>r mensen met een ernstige aandoening of kwetsbaarheid en hun naasten</a:t>
            </a:r>
            <a:r>
              <a:rPr lang="nl-NL" sz="1200" b="1" dirty="0">
                <a:solidFill>
                  <a:schemeClr val="accent1"/>
                </a:solidFill>
                <a:latin typeface="+mn-lt"/>
              </a:rPr>
              <a:t>. Samenwerking tussen professionals uit zorg en het sociaal domein is daarbij van groot belang</a:t>
            </a:r>
            <a:r>
              <a:rPr lang="nl-NL" sz="1200" b="1" dirty="0">
                <a:solidFill>
                  <a:schemeClr val="accent1"/>
                </a:solidFill>
              </a:rPr>
              <a:t>. </a:t>
            </a:r>
          </a:p>
          <a:p>
            <a:pPr algn="l"/>
            <a:r>
              <a:rPr lang="nl-NL" sz="1200" b="1" dirty="0">
                <a:solidFill>
                  <a:schemeClr val="accent1"/>
                </a:solidFill>
              </a:rPr>
              <a:t>Kent u een initiatief dat hieraan bijdraagt? Dan willen we daar graag over in gesprek!</a:t>
            </a:r>
            <a:endParaRPr lang="nl-NL" sz="1200" b="1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3948872"/>
      </p:ext>
    </p:extLst>
  </p:cSld>
  <p:clrMapOvr>
    <a:masterClrMapping/>
  </p:clrMapOvr>
</p:sld>
</file>

<file path=ppt/theme/theme1.xml><?xml version="1.0" encoding="utf-8"?>
<a:theme xmlns:a="http://schemas.openxmlformats.org/drawingml/2006/main" name="Titel en tekst 1 pagina">
  <a:themeElements>
    <a:clrScheme name="Nivel Huisstijlkleuren">
      <a:dk1>
        <a:srgbClr val="575454"/>
      </a:dk1>
      <a:lt1>
        <a:srgbClr val="FFFFFF"/>
      </a:lt1>
      <a:dk2>
        <a:srgbClr val="B0AEAE"/>
      </a:dk2>
      <a:lt2>
        <a:srgbClr val="ED1651"/>
      </a:lt2>
      <a:accent1>
        <a:srgbClr val="575454"/>
      </a:accent1>
      <a:accent2>
        <a:srgbClr val="3EC1CE"/>
      </a:accent2>
      <a:accent3>
        <a:srgbClr val="007CA3"/>
      </a:accent3>
      <a:accent4>
        <a:srgbClr val="F497A3"/>
      </a:accent4>
      <a:accent5>
        <a:srgbClr val="49B969"/>
      </a:accent5>
      <a:accent6>
        <a:srgbClr val="C6E274"/>
      </a:accent6>
      <a:hlink>
        <a:srgbClr val="575454"/>
      </a:hlink>
      <a:folHlink>
        <a:srgbClr val="575454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ROEP deelname onderzoek_2023.potx" id="{6CC5608E-DC1F-4F2C-A63E-5BD18A7C7A24}" vid="{FFF53DC6-0989-4030-BB79-ECD8543D7AAC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OPROEP deelname onderzoek_2023-met-grevul-voorbeeld</Template>
  <TotalTime>1874</TotalTime>
  <Words>418</Words>
  <Application>Microsoft Office PowerPoint</Application>
  <PresentationFormat>A4 (210 x 297 mm)</PresentationFormat>
  <Paragraphs>31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Wingdings</vt:lpstr>
      <vt:lpstr>Titel en tekst 1 pagina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Cindy Cardol</dc:creator>
  <cp:lastModifiedBy>Cindy Cardol</cp:lastModifiedBy>
  <cp:revision>34</cp:revision>
  <dcterms:created xsi:type="dcterms:W3CDTF">2025-03-24T08:51:58Z</dcterms:created>
  <dcterms:modified xsi:type="dcterms:W3CDTF">2025-04-29T13:12:43Z</dcterms:modified>
</cp:coreProperties>
</file>